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6"/>
  </p:notesMasterIdLst>
  <p:handoutMasterIdLst>
    <p:handoutMasterId r:id="rId7"/>
  </p:handoutMasterIdLst>
  <p:sldIdLst>
    <p:sldId id="257" r:id="rId2"/>
    <p:sldId id="322" r:id="rId3"/>
    <p:sldId id="400" r:id="rId4"/>
    <p:sldId id="401" r:id="rId5"/>
  </p:sldIdLst>
  <p:sldSz cx="9144000" cy="6858000" type="screen4x3"/>
  <p:notesSz cx="7010400" cy="9296400"/>
  <p:custDataLst>
    <p:tags r:id="rId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 userDrawn="1">
          <p15:clr>
            <a:srgbClr val="A4A3A4"/>
          </p15:clr>
        </p15:guide>
        <p15:guide id="2" pos="22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202"/>
    <a:srgbClr val="0303FF"/>
    <a:srgbClr val="FF1C1C"/>
    <a:srgbClr val="0000FF"/>
    <a:srgbClr val="00FF00"/>
    <a:srgbClr val="CC00CC"/>
    <a:srgbClr val="3366FF"/>
    <a:srgbClr val="FA6E00"/>
    <a:srgbClr val="4D7A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3278" autoAdjust="0"/>
  </p:normalViewPr>
  <p:slideViewPr>
    <p:cSldViewPr>
      <p:cViewPr>
        <p:scale>
          <a:sx n="125" d="100"/>
          <a:sy n="125" d="100"/>
        </p:scale>
        <p:origin x="378" y="-294"/>
      </p:cViewPr>
      <p:guideLst>
        <p:guide orient="horz" pos="2523"/>
        <p:guide pos="2245"/>
      </p:guideLst>
    </p:cSldViewPr>
  </p:slideViewPr>
  <p:outlineViewPr>
    <p:cViewPr>
      <p:scale>
        <a:sx n="33" d="100"/>
        <a:sy n="33" d="100"/>
      </p:scale>
      <p:origin x="0" y="1029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954" y="102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970159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7F59B4-57AE-44B7-A66A-5539B92FE680}" type="datetimeFigureOut">
              <a:rPr lang="de-DE" smtClean="0"/>
              <a:pPr/>
              <a:t>10.09.2019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970159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544F0-4272-403F-8951-D7EE789E5E5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6468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D0C5A-771D-4914-934E-FFB9BFBCD47E}" type="datetimeFigureOut">
              <a:rPr lang="de-DE" smtClean="0"/>
              <a:pPr/>
              <a:t>10.09.2019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22A6B-0338-4A24-83CA-582FD0721CE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326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1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During a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communication, speech naturally come for us to pick up emotion content, since speech contains both emotion-related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linguistic content, but also acoustic information.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 SER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offer more intuitive human-to-machine interactions by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allowing the machine to understand human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emotions.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4,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simulating or acting the emotions in a clear and natural way or getting unambiguous classes are a big challenge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796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324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05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Rectangle 22"/>
          <p:cNvSpPr>
            <a:spLocks noChangeArrowheads="1"/>
          </p:cNvSpPr>
          <p:nvPr userDrawn="1"/>
        </p:nvSpPr>
        <p:spPr bwMode="auto">
          <a:xfrm>
            <a:off x="296863" y="1449388"/>
            <a:ext cx="8550275" cy="2654300"/>
          </a:xfrm>
          <a:prstGeom prst="rect">
            <a:avLst/>
          </a:prstGeom>
          <a:solidFill>
            <a:srgbClr val="EAEAE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4356100"/>
            <a:ext cx="7772400" cy="87312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Titel der Präsentation</a:t>
            </a: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Vorname, Nachname des Referenten, Datum</a:t>
            </a:r>
            <a:endParaRPr lang="de-DE" dirty="0"/>
          </a:p>
        </p:txBody>
      </p:sp>
      <p:pic>
        <p:nvPicPr>
          <p:cNvPr id="2050" name="Picture 2" descr="C:\Dokumente und Einstellungen\Spika\Desktop\Design\image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337" y="1440000"/>
            <a:ext cx="8582400" cy="2663951"/>
          </a:xfrm>
          <a:prstGeom prst="rect">
            <a:avLst/>
          </a:prstGeom>
          <a:noFill/>
        </p:spPr>
      </p:pic>
      <p:pic>
        <p:nvPicPr>
          <p:cNvPr id="7" name="Picture 13" descr="TUBS_CO_150dpi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</p:spPr>
      </p:pic>
      <p:pic>
        <p:nvPicPr>
          <p:cNvPr id="12" name="Grafik 11" descr="IfN_Logo.emf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397200" y="486000"/>
            <a:ext cx="2459765" cy="57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fN-Glieder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339201"/>
            <a:ext cx="8375650" cy="4496450"/>
          </a:xfrm>
        </p:spPr>
        <p:txBody>
          <a:bodyPr/>
          <a:lstStyle>
            <a:lvl1pPr marL="342900" indent="-342900">
              <a:buClrTx/>
              <a:buFont typeface="+mj-lt"/>
              <a:buAutoNum type="arabicPeriod"/>
              <a:defRPr sz="1800"/>
            </a:lvl1pPr>
            <a:lvl2pPr marL="576000">
              <a:buClrTx/>
              <a:defRPr sz="1800"/>
            </a:lvl2pPr>
          </a:lstStyle>
          <a:p>
            <a:pPr lvl="0"/>
            <a:r>
              <a:rPr lang="de-DE" dirty="0" smtClean="0"/>
              <a:t>Abschnitt</a:t>
            </a:r>
          </a:p>
          <a:p>
            <a:pPr lvl="1"/>
            <a:r>
              <a:rPr lang="de-DE" dirty="0" smtClean="0"/>
              <a:t>Zweite Ebene</a:t>
            </a:r>
          </a:p>
          <a:p>
            <a:pPr lvl="0"/>
            <a:endParaRPr lang="de-DE" dirty="0" smtClean="0"/>
          </a:p>
        </p:txBody>
      </p:sp>
      <p:grpSp>
        <p:nvGrpSpPr>
          <p:cNvPr id="4" name="Gruppieren 10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9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N-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5" name="Textfeld 4"/>
          <p:cNvSpPr txBox="1"/>
          <p:nvPr userDrawn="1"/>
        </p:nvSpPr>
        <p:spPr>
          <a:xfrm>
            <a:off x="539750" y="1600200"/>
            <a:ext cx="69469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attention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</a:t>
            </a:r>
            <a:endParaRPr lang="de-DE" sz="36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539751" y="4437112"/>
            <a:ext cx="7927974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 Xu</a:t>
            </a: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Ziyi.xu@tu-bs.de</a:t>
            </a: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" name="Gruppieren 8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7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8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Rechteck 10"/>
          <p:cNvSpPr/>
          <p:nvPr userDrawn="1"/>
        </p:nvSpPr>
        <p:spPr>
          <a:xfrm>
            <a:off x="1821600" y="6141600"/>
            <a:ext cx="5245950" cy="42588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8"/>
          <p:cNvSpPr>
            <a:spLocks noChangeArrowheads="1"/>
          </p:cNvSpPr>
          <p:nvPr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11125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042988"/>
            <a:ext cx="8375650" cy="477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</p:txBody>
      </p:sp>
      <p:grpSp>
        <p:nvGrpSpPr>
          <p:cNvPr id="2" name="Gruppieren 9"/>
          <p:cNvGrpSpPr/>
          <p:nvPr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1038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44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" name="Grafik 10" descr="IfN_Logo.em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088400" y="6271200"/>
            <a:ext cx="1711141" cy="403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fontAlgn="base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hyperlink" Target="https://github.com/ifnspaml/Components-Loss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openxmlformats.org/officeDocument/2006/relationships/image" Target="../media/image16.png"/><Relationship Id="rId21" Type="http://schemas.microsoft.com/office/2007/relationships/media" Target="../media/media11.wav"/><Relationship Id="rId34" Type="http://schemas.openxmlformats.org/officeDocument/2006/relationships/image" Target="../media/image11.png"/><Relationship Id="rId42" Type="http://schemas.openxmlformats.org/officeDocument/2006/relationships/image" Target="../media/image19.png"/><Relationship Id="rId47" Type="http://schemas.openxmlformats.org/officeDocument/2006/relationships/image" Target="../media/image24.png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openxmlformats.org/officeDocument/2006/relationships/slideLayout" Target="../slideLayouts/slideLayout3.xml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image" Target="../media/image9.png"/><Relationship Id="rId37" Type="http://schemas.openxmlformats.org/officeDocument/2006/relationships/image" Target="../media/image14.png"/><Relationship Id="rId40" Type="http://schemas.openxmlformats.org/officeDocument/2006/relationships/image" Target="../media/image17.png"/><Relationship Id="rId45" Type="http://schemas.openxmlformats.org/officeDocument/2006/relationships/image" Target="../media/image22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tags" Target="../tags/tag5.xml"/><Relationship Id="rId36" Type="http://schemas.openxmlformats.org/officeDocument/2006/relationships/image" Target="../media/image13.png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openxmlformats.org/officeDocument/2006/relationships/image" Target="../media/image8.png"/><Relationship Id="rId44" Type="http://schemas.openxmlformats.org/officeDocument/2006/relationships/image" Target="../media/image21.png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openxmlformats.org/officeDocument/2006/relationships/tags" Target="../tags/tag4.xml"/><Relationship Id="rId30" Type="http://schemas.openxmlformats.org/officeDocument/2006/relationships/notesSlide" Target="../notesSlides/notesSlide3.xml"/><Relationship Id="rId35" Type="http://schemas.openxmlformats.org/officeDocument/2006/relationships/image" Target="../media/image12.png"/><Relationship Id="rId43" Type="http://schemas.openxmlformats.org/officeDocument/2006/relationships/image" Target="../media/image20.png"/><Relationship Id="rId48" Type="http://schemas.openxmlformats.org/officeDocument/2006/relationships/image" Target="../media/image25.png"/><Relationship Id="rId8" Type="http://schemas.openxmlformats.org/officeDocument/2006/relationships/audio" Target="../media/media4.wav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openxmlformats.org/officeDocument/2006/relationships/image" Target="../media/image10.png"/><Relationship Id="rId38" Type="http://schemas.openxmlformats.org/officeDocument/2006/relationships/image" Target="../media/image15.png"/><Relationship Id="rId46" Type="http://schemas.openxmlformats.org/officeDocument/2006/relationships/image" Target="../media/image23.png"/><Relationship Id="rId20" Type="http://schemas.openxmlformats.org/officeDocument/2006/relationships/audio" Target="../media/media10.wav"/><Relationship Id="rId4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media" Target="../media/media20.wav"/><Relationship Id="rId18" Type="http://schemas.openxmlformats.org/officeDocument/2006/relationships/audio" Target="../media/media22.wav"/><Relationship Id="rId26" Type="http://schemas.openxmlformats.org/officeDocument/2006/relationships/audio" Target="../media/media26.wav"/><Relationship Id="rId39" Type="http://schemas.openxmlformats.org/officeDocument/2006/relationships/image" Target="../media/image18.png"/><Relationship Id="rId21" Type="http://schemas.microsoft.com/office/2007/relationships/media" Target="../media/media24.wav"/><Relationship Id="rId34" Type="http://schemas.openxmlformats.org/officeDocument/2006/relationships/image" Target="../media/image11.png"/><Relationship Id="rId42" Type="http://schemas.openxmlformats.org/officeDocument/2006/relationships/image" Target="../media/image21.png"/><Relationship Id="rId47" Type="http://schemas.openxmlformats.org/officeDocument/2006/relationships/image" Target="../media/image13.png"/><Relationship Id="rId7" Type="http://schemas.microsoft.com/office/2007/relationships/media" Target="../media/media17.wav"/><Relationship Id="rId2" Type="http://schemas.openxmlformats.org/officeDocument/2006/relationships/audio" Target="../media/media14.wav"/><Relationship Id="rId16" Type="http://schemas.openxmlformats.org/officeDocument/2006/relationships/audio" Target="../media/media21.wav"/><Relationship Id="rId29" Type="http://schemas.openxmlformats.org/officeDocument/2006/relationships/slideLayout" Target="../slideLayouts/slideLayout3.xml"/><Relationship Id="rId1" Type="http://schemas.microsoft.com/office/2007/relationships/media" Target="../media/media14.wav"/><Relationship Id="rId6" Type="http://schemas.openxmlformats.org/officeDocument/2006/relationships/audio" Target="../media/media16.wav"/><Relationship Id="rId11" Type="http://schemas.microsoft.com/office/2007/relationships/media" Target="../media/media19.wav"/><Relationship Id="rId24" Type="http://schemas.openxmlformats.org/officeDocument/2006/relationships/audio" Target="../media/media25.wav"/><Relationship Id="rId32" Type="http://schemas.openxmlformats.org/officeDocument/2006/relationships/image" Target="../media/image9.png"/><Relationship Id="rId37" Type="http://schemas.openxmlformats.org/officeDocument/2006/relationships/image" Target="../media/image16.png"/><Relationship Id="rId40" Type="http://schemas.openxmlformats.org/officeDocument/2006/relationships/image" Target="../media/image19.png"/><Relationship Id="rId45" Type="http://schemas.openxmlformats.org/officeDocument/2006/relationships/image" Target="../media/image24.png"/><Relationship Id="rId5" Type="http://schemas.microsoft.com/office/2007/relationships/media" Target="../media/media16.wav"/><Relationship Id="rId15" Type="http://schemas.microsoft.com/office/2007/relationships/media" Target="../media/media21.wav"/><Relationship Id="rId23" Type="http://schemas.microsoft.com/office/2007/relationships/media" Target="../media/media25.wav"/><Relationship Id="rId28" Type="http://schemas.openxmlformats.org/officeDocument/2006/relationships/tags" Target="../tags/tag7.xml"/><Relationship Id="rId36" Type="http://schemas.openxmlformats.org/officeDocument/2006/relationships/image" Target="../media/image15.png"/><Relationship Id="rId10" Type="http://schemas.openxmlformats.org/officeDocument/2006/relationships/audio" Target="../media/media18.wav"/><Relationship Id="rId19" Type="http://schemas.microsoft.com/office/2007/relationships/media" Target="../media/media23.wav"/><Relationship Id="rId31" Type="http://schemas.openxmlformats.org/officeDocument/2006/relationships/image" Target="../media/image8.png"/><Relationship Id="rId44" Type="http://schemas.openxmlformats.org/officeDocument/2006/relationships/image" Target="../media/image23.png"/><Relationship Id="rId4" Type="http://schemas.openxmlformats.org/officeDocument/2006/relationships/audio" Target="../media/media15.wav"/><Relationship Id="rId9" Type="http://schemas.microsoft.com/office/2007/relationships/media" Target="../media/media18.wav"/><Relationship Id="rId14" Type="http://schemas.openxmlformats.org/officeDocument/2006/relationships/audio" Target="../media/media20.wav"/><Relationship Id="rId22" Type="http://schemas.openxmlformats.org/officeDocument/2006/relationships/audio" Target="../media/media24.wav"/><Relationship Id="rId27" Type="http://schemas.openxmlformats.org/officeDocument/2006/relationships/tags" Target="../tags/tag6.xml"/><Relationship Id="rId30" Type="http://schemas.openxmlformats.org/officeDocument/2006/relationships/notesSlide" Target="../notesSlides/notesSlide4.xml"/><Relationship Id="rId35" Type="http://schemas.openxmlformats.org/officeDocument/2006/relationships/image" Target="../media/image14.png"/><Relationship Id="rId43" Type="http://schemas.openxmlformats.org/officeDocument/2006/relationships/image" Target="../media/image22.png"/><Relationship Id="rId48" Type="http://schemas.openxmlformats.org/officeDocument/2006/relationships/image" Target="../media/image25.png"/><Relationship Id="rId8" Type="http://schemas.openxmlformats.org/officeDocument/2006/relationships/audio" Target="../media/media17.wav"/><Relationship Id="rId3" Type="http://schemas.microsoft.com/office/2007/relationships/media" Target="../media/media15.wav"/><Relationship Id="rId12" Type="http://schemas.openxmlformats.org/officeDocument/2006/relationships/audio" Target="../media/media19.wav"/><Relationship Id="rId17" Type="http://schemas.microsoft.com/office/2007/relationships/media" Target="../media/media22.wav"/><Relationship Id="rId25" Type="http://schemas.microsoft.com/office/2007/relationships/media" Target="../media/media26.wav"/><Relationship Id="rId33" Type="http://schemas.openxmlformats.org/officeDocument/2006/relationships/image" Target="../media/image10.png"/><Relationship Id="rId38" Type="http://schemas.openxmlformats.org/officeDocument/2006/relationships/image" Target="../media/image17.png"/><Relationship Id="rId46" Type="http://schemas.openxmlformats.org/officeDocument/2006/relationships/image" Target="../media/image12.png"/><Relationship Id="rId20" Type="http://schemas.openxmlformats.org/officeDocument/2006/relationships/audio" Target="../media/media23.wav"/><Relationship Id="rId4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16107" y="4437112"/>
            <a:ext cx="7992690" cy="864096"/>
          </a:xfrm>
        </p:spPr>
        <p:txBody>
          <a:bodyPr>
            <a:normAutofit fontScale="90000"/>
          </a:bodyPr>
          <a:lstStyle/>
          <a:p>
            <a:pPr algn="ctr"/>
            <a:r>
              <a:rPr lang="de-DE" b="0" dirty="0" smtClean="0"/>
              <a:t>Audio Demos </a:t>
            </a:r>
            <a:r>
              <a:rPr lang="de-DE" b="0" dirty="0" smtClean="0"/>
              <a:t>to </a:t>
            </a:r>
            <a:r>
              <a:rPr lang="de-DE" b="0" dirty="0" smtClean="0"/>
              <a:t>the Paper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Components </a:t>
            </a:r>
            <a:r>
              <a:rPr lang="en-US" dirty="0" smtClean="0"/>
              <a:t>Loss for Neural Networks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 smtClean="0"/>
              <a:t>Mask-Based Speech </a:t>
            </a:r>
            <a:r>
              <a:rPr lang="en-US" dirty="0" smtClean="0"/>
              <a:t>Enhancement</a:t>
            </a:r>
            <a:endParaRPr lang="de-DE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>
          <a:xfrm>
            <a:off x="612373" y="5517232"/>
            <a:ext cx="7747000" cy="333375"/>
          </a:xfrm>
        </p:spPr>
        <p:txBody>
          <a:bodyPr/>
          <a:lstStyle/>
          <a:p>
            <a:pPr algn="ctr"/>
            <a:r>
              <a:rPr lang="de-DE" u="sng" dirty="0" smtClean="0"/>
              <a:t>Ziyi Xu</a:t>
            </a:r>
            <a:r>
              <a:rPr lang="de-DE" dirty="0" smtClean="0"/>
              <a:t>, Samy Elshamy, Ziyue Zhao, Tim Fingscheidt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431800" y="1042988"/>
            <a:ext cx="8316664" cy="4834284"/>
          </a:xfrm>
        </p:spPr>
        <p:txBody>
          <a:bodyPr/>
          <a:lstStyle/>
          <a:p>
            <a:pPr marL="177800" lvl="1" indent="-177800"/>
            <a:r>
              <a:rPr lang="en-US" dirty="0" smtClean="0"/>
              <a:t>We offer the following audio demos for the paper “Components </a:t>
            </a:r>
            <a:r>
              <a:rPr lang="en-US" dirty="0" smtClean="0"/>
              <a:t>Loss </a:t>
            </a:r>
            <a:r>
              <a:rPr lang="en-US" dirty="0" smtClean="0"/>
              <a:t>for Neural Networks in Mask-Based </a:t>
            </a:r>
            <a:r>
              <a:rPr lang="en-US" dirty="0" smtClean="0"/>
              <a:t>Speech </a:t>
            </a:r>
            <a:r>
              <a:rPr lang="en-US" dirty="0" smtClean="0"/>
              <a:t>Enhancement”.</a:t>
            </a:r>
          </a:p>
          <a:p>
            <a:pPr marL="177800" lvl="1" indent="-177800"/>
            <a:r>
              <a:rPr lang="en-US" dirty="0" smtClean="0"/>
              <a:t>All the audio demos are </a:t>
            </a:r>
            <a:r>
              <a:rPr lang="en-US" dirty="0" smtClean="0"/>
              <a:t>using files from the </a:t>
            </a:r>
            <a:r>
              <a:rPr lang="en-US" dirty="0" smtClean="0"/>
              <a:t>test dataset in the presence of pedestrian (PED) noise at </a:t>
            </a:r>
            <a:r>
              <a:rPr lang="en-US" dirty="0" smtClean="0"/>
              <a:t>10dB signal-to-noise </a:t>
            </a:r>
            <a:r>
              <a:rPr lang="en-US" dirty="0" smtClean="0"/>
              <a:t>ratio (SNR) </a:t>
            </a:r>
            <a:r>
              <a:rPr lang="en-US" dirty="0" smtClean="0"/>
              <a:t>level. </a:t>
            </a:r>
            <a:r>
              <a:rPr lang="en-US" dirty="0" smtClean="0"/>
              <a:t>The audios include speech from both female and male test speakers. </a:t>
            </a:r>
          </a:p>
          <a:p>
            <a:pPr marL="177800" lvl="1" indent="-177800"/>
            <a:r>
              <a:rPr lang="en-US" dirty="0" smtClean="0"/>
              <a:t>We generate the audio demos for different parameters     and    . </a:t>
            </a:r>
            <a:r>
              <a:rPr lang="en-US" dirty="0" smtClean="0"/>
              <a:t>Click </a:t>
            </a:r>
            <a:r>
              <a:rPr lang="en-US" dirty="0" smtClean="0"/>
              <a:t>on the </a:t>
            </a:r>
            <a:r>
              <a:rPr lang="en-US" b="1" dirty="0" smtClean="0"/>
              <a:t>loudspeaker symbols </a:t>
            </a:r>
            <a:r>
              <a:rPr lang="en-US" dirty="0" smtClean="0"/>
              <a:t>beside the curves in Fig. 5 and the ones under TABLE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Ⅱ </a:t>
            </a:r>
            <a:r>
              <a:rPr lang="en-US" dirty="0" smtClean="0"/>
              <a:t>to play the corresponding audio demos.</a:t>
            </a:r>
          </a:p>
          <a:p>
            <a:pPr marL="177800" lvl="1" indent="-177800"/>
            <a:r>
              <a:rPr lang="en-US" dirty="0"/>
              <a:t>The equation number, table number, and figure number in </a:t>
            </a:r>
            <a:r>
              <a:rPr lang="en-US" dirty="0" smtClean="0"/>
              <a:t>these </a:t>
            </a:r>
            <a:r>
              <a:rPr lang="en-US" dirty="0"/>
              <a:t>demos are referred to the corresponding equation, table, and figure in the paper, respectively</a:t>
            </a:r>
            <a:r>
              <a:rPr lang="en-US" dirty="0" smtClean="0"/>
              <a:t>.</a:t>
            </a:r>
          </a:p>
          <a:p>
            <a:pPr marL="177800" lvl="1" indent="-177800"/>
            <a:r>
              <a:rPr lang="en-US" dirty="0" smtClean="0"/>
              <a:t>The proposed components loss (CL) is easy to implement and code is provided at:</a:t>
            </a:r>
          </a:p>
          <a:p>
            <a:pPr marL="0" lvl="1" indent="0" algn="ctr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github.com/ifnspaml/Components-Loss</a:t>
            </a:r>
            <a:endParaRPr lang="en-US" dirty="0"/>
          </a:p>
          <a:p>
            <a:pPr marL="177800" lvl="1" indent="-177800"/>
            <a:r>
              <a:rPr lang="en-US" dirty="0"/>
              <a:t>If </a:t>
            </a:r>
            <a:r>
              <a:rPr lang="en-US" dirty="0" smtClean="0"/>
              <a:t>you use the </a:t>
            </a:r>
            <a:r>
              <a:rPr lang="en-US" dirty="0" smtClean="0"/>
              <a:t>losses and/or the scripts </a:t>
            </a:r>
            <a:r>
              <a:rPr lang="en-US" dirty="0" smtClean="0"/>
              <a:t>in your research, please cite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	Introduction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619672" y="4653136"/>
            <a:ext cx="6912718" cy="11079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@article{xu2019Comploss,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author </a:t>
            </a:r>
            <a:r>
              <a:rPr lang="en-US" altLang="en-US" sz="1200" dirty="0"/>
              <a:t>= {Z. Xu, S. Elshamy, Z. Zhao and T. Fingscheidt},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title </a:t>
            </a:r>
            <a:r>
              <a:rPr lang="en-US" altLang="en-US" sz="1200" dirty="0"/>
              <a:t>= {{Components Loss for Neural Networks in Mask-Based Speech Enhancement</a:t>
            </a:r>
            <a:r>
              <a:rPr lang="en-US" altLang="en-US" sz="1200" dirty="0" smtClean="0"/>
              <a:t>}},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journal </a:t>
            </a:r>
            <a:r>
              <a:rPr lang="en-US" altLang="en-US" sz="1200" dirty="0"/>
              <a:t>= {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 preprint 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: 1908.05087</a:t>
            </a:r>
            <a:r>
              <a:rPr lang="en-US" altLang="en-US" sz="1200" dirty="0" smtClean="0"/>
              <a:t>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year </a:t>
            </a:r>
            <a:r>
              <a:rPr lang="en-US" altLang="en-US" sz="1200" dirty="0"/>
              <a:t>= {2019},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month </a:t>
            </a:r>
            <a:r>
              <a:rPr lang="en-US" altLang="en-US" sz="1200" dirty="0"/>
              <a:t>= {Aug.} } </a:t>
            </a: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436128"/>
            <a:ext cx="143238" cy="114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36" y="2379747"/>
            <a:ext cx="140190" cy="227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126771" y="6021288"/>
            <a:ext cx="4721085" cy="15131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Male Test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Set 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  <a:ln>
            <a:solidFill>
              <a:srgbClr val="FF0202"/>
            </a:solidFill>
          </a:ln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48861"/>
            <a:ext cx="6804248" cy="138621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2134776" y="4262289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s_hat_M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80116" y="5820120"/>
            <a:ext cx="201168" cy="201168"/>
          </a:xfrm>
          <a:prstGeom prst="rect">
            <a:avLst/>
          </a:prstGeom>
        </p:spPr>
      </p:pic>
      <p:pic>
        <p:nvPicPr>
          <p:cNvPr id="3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44884" y="1925826"/>
            <a:ext cx="201168" cy="201168"/>
          </a:xfrm>
          <a:prstGeom prst="rect">
            <a:avLst/>
          </a:prstGeom>
        </p:spPr>
      </p:pic>
      <p:pic>
        <p:nvPicPr>
          <p:cNvPr id="5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58664" y="1850838"/>
            <a:ext cx="201168" cy="201168"/>
          </a:xfrm>
          <a:prstGeom prst="rect">
            <a:avLst/>
          </a:prstGeom>
        </p:spPr>
      </p:pic>
      <p:pic>
        <p:nvPicPr>
          <p:cNvPr id="6" name="s_hat_M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25565" y="5817254"/>
            <a:ext cx="201168" cy="201168"/>
          </a:xfrm>
          <a:prstGeom prst="rect">
            <a:avLst/>
          </a:prstGeom>
        </p:spPr>
      </p:pic>
      <p:pic>
        <p:nvPicPr>
          <p:cNvPr id="7" name="s_hat_M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9865" y="5817244"/>
            <a:ext cx="201168" cy="201168"/>
          </a:xfrm>
          <a:prstGeom prst="rect">
            <a:avLst/>
          </a:prstGeom>
        </p:spPr>
      </p:pic>
      <p:pic>
        <p:nvPicPr>
          <p:cNvPr id="8" name="s_hat_M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00700" y="5817244"/>
            <a:ext cx="201168" cy="201168"/>
          </a:xfrm>
          <a:prstGeom prst="rect">
            <a:avLst/>
          </a:prstGeom>
        </p:spPr>
      </p:pic>
      <p:pic>
        <p:nvPicPr>
          <p:cNvPr id="10" name="s_hat_M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71535" y="5817244"/>
            <a:ext cx="201168" cy="201168"/>
          </a:xfrm>
          <a:prstGeom prst="rect">
            <a:avLst/>
          </a:prstGeom>
        </p:spPr>
      </p:pic>
      <p:pic>
        <p:nvPicPr>
          <p:cNvPr id="11" name="s_hat_M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16024" y="5817244"/>
            <a:ext cx="201168" cy="201168"/>
          </a:xfrm>
          <a:prstGeom prst="rect">
            <a:avLst/>
          </a:prstGeom>
        </p:spPr>
      </p:pic>
      <p:pic>
        <p:nvPicPr>
          <p:cNvPr id="12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23014" y="2181257"/>
            <a:ext cx="201168" cy="201168"/>
          </a:xfrm>
          <a:prstGeom prst="rect">
            <a:avLst/>
          </a:prstGeom>
        </p:spPr>
      </p:pic>
      <p:pic>
        <p:nvPicPr>
          <p:cNvPr id="13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5732" y="2378405"/>
            <a:ext cx="201168" cy="201168"/>
          </a:xfrm>
          <a:prstGeom prst="rect">
            <a:avLst/>
          </a:prstGeom>
        </p:spPr>
      </p:pic>
      <p:pic>
        <p:nvPicPr>
          <p:cNvPr id="14" name="s_hat_M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744" y="5811478"/>
            <a:ext cx="201168" cy="201168"/>
          </a:xfrm>
          <a:prstGeom prst="rect">
            <a:avLst/>
          </a:prstGeom>
        </p:spPr>
      </p:pic>
      <p:pic>
        <p:nvPicPr>
          <p:cNvPr id="16" name="s_hat_M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8344" y="2883032"/>
            <a:ext cx="201168" cy="201168"/>
          </a:xfrm>
          <a:prstGeom prst="rect">
            <a:avLst/>
          </a:prstGeom>
        </p:spPr>
      </p:pic>
      <p:pic>
        <p:nvPicPr>
          <p:cNvPr id="17" name="s_hat_M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2995" y="3124173"/>
            <a:ext cx="201168" cy="20116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5420" y="930640"/>
            <a:ext cx="1368152" cy="1715922"/>
          </a:xfrm>
          <a:prstGeom prst="rect">
            <a:avLst/>
          </a:prstGeom>
        </p:spPr>
      </p:pic>
      <p:grpSp>
        <p:nvGrpSpPr>
          <p:cNvPr id="66" name="Group 65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26" name="TextBox 25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</a:t>
              </a:r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speech  :</a:t>
              </a:r>
              <a:endParaRPr lang="en-US" sz="1400" dirty="0" smtClean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7" name="Picture 26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</a:t>
              </a:r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3643516" y="3386301"/>
            <a:ext cx="201168" cy="16804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3010510" y="3386348"/>
            <a:ext cx="1489482" cy="208774"/>
            <a:chOff x="-468137" y="3850846"/>
            <a:chExt cx="1489482" cy="208774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-468137" y="3909609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34" name="s_hat_M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349207" y="3850846"/>
              <a:ext cx="201168" cy="201168"/>
            </a:xfrm>
            <a:prstGeom prst="rect">
              <a:avLst/>
            </a:prstGeom>
          </p:spPr>
        </p:pic>
        <p:pic>
          <p:nvPicPr>
            <p:cNvPr id="36" name="s_hat_M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15721" y="3850846"/>
              <a:ext cx="201168" cy="201168"/>
            </a:xfrm>
            <a:prstGeom prst="rect">
              <a:avLst/>
            </a:prstGeom>
          </p:spPr>
        </p:pic>
        <p:pic>
          <p:nvPicPr>
            <p:cNvPr id="40" name="s_hat_M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7765" y="3850846"/>
              <a:ext cx="201168" cy="201168"/>
            </a:xfrm>
            <a:prstGeom prst="rect">
              <a:avLst/>
            </a:prstGeom>
          </p:spPr>
        </p:pic>
        <p:pic>
          <p:nvPicPr>
            <p:cNvPr id="41" name="s_hat_M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1251" y="3850846"/>
              <a:ext cx="201168" cy="201168"/>
            </a:xfrm>
            <a:prstGeom prst="rect">
              <a:avLst/>
            </a:prstGeom>
          </p:spPr>
        </p:pic>
        <p:pic>
          <p:nvPicPr>
            <p:cNvPr id="43" name="s_hat_M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20177" y="3854260"/>
              <a:ext cx="201168" cy="201168"/>
            </a:xfrm>
            <a:prstGeom prst="rect">
              <a:avLst/>
            </a:prstGeom>
          </p:spPr>
        </p:pic>
        <p:pic>
          <p:nvPicPr>
            <p:cNvPr id="44" name="s_hat_M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84737" y="3858452"/>
              <a:ext cx="201168" cy="201168"/>
            </a:xfrm>
            <a:prstGeom prst="rect">
              <a:avLst/>
            </a:prstGeom>
          </p:spPr>
        </p:pic>
      </p:grpSp>
      <p:pic>
        <p:nvPicPr>
          <p:cNvPr id="45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114" y="5814156"/>
            <a:ext cx="201168" cy="201168"/>
          </a:xfrm>
          <a:prstGeom prst="rect">
            <a:avLst/>
          </a:prstGeom>
        </p:spPr>
      </p:pic>
      <p:pic>
        <p:nvPicPr>
          <p:cNvPr id="46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89240" y="5811478"/>
            <a:ext cx="201168" cy="201168"/>
          </a:xfrm>
          <a:prstGeom prst="rect">
            <a:avLst/>
          </a:prstGeom>
        </p:spPr>
      </p:pic>
      <p:pic>
        <p:nvPicPr>
          <p:cNvPr id="47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82122" y="5811478"/>
            <a:ext cx="201168" cy="201168"/>
          </a:xfrm>
          <a:prstGeom prst="rect">
            <a:avLst/>
          </a:prstGeom>
        </p:spPr>
      </p:pic>
      <p:pic>
        <p:nvPicPr>
          <p:cNvPr id="48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18447" y="5811478"/>
            <a:ext cx="201168" cy="201168"/>
          </a:xfrm>
          <a:prstGeom prst="rect">
            <a:avLst/>
          </a:prstGeom>
        </p:spPr>
      </p:pic>
      <p:sp>
        <p:nvSpPr>
          <p:cNvPr id="49" name="Oval 48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4" name="Group 63"/>
          <p:cNvGrpSpPr/>
          <p:nvPr/>
        </p:nvGrpSpPr>
        <p:grpSpPr>
          <a:xfrm>
            <a:off x="3321179" y="6087911"/>
            <a:ext cx="4356737" cy="181106"/>
            <a:chOff x="3321179" y="6087911"/>
            <a:chExt cx="4356737" cy="181106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6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71" name="Oval 70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2" name="Oval 71"/>
          <p:cNvSpPr/>
          <p:nvPr/>
        </p:nvSpPr>
        <p:spPr>
          <a:xfrm>
            <a:off x="350552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3" name="Oval 72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318513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6" name="Rectangle 75"/>
          <p:cNvSpPr/>
          <p:nvPr/>
        </p:nvSpPr>
        <p:spPr>
          <a:xfrm>
            <a:off x="4133912" y="327867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44383" y="3109186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Female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Test Set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79305"/>
            <a:ext cx="6804248" cy="1386218"/>
          </a:xfrm>
          <a:prstGeom prst="rect">
            <a:avLst/>
          </a:prstGeom>
        </p:spPr>
      </p:pic>
      <p:pic>
        <p:nvPicPr>
          <p:cNvPr id="18" name="s_hat_F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09840" y="5850564"/>
            <a:ext cx="201168" cy="201168"/>
          </a:xfrm>
          <a:prstGeom prst="rect">
            <a:avLst/>
          </a:prstGeom>
        </p:spPr>
      </p:pic>
      <p:pic>
        <p:nvPicPr>
          <p:cNvPr id="19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37264" y="1905702"/>
            <a:ext cx="201168" cy="201168"/>
          </a:xfrm>
          <a:prstGeom prst="rect">
            <a:avLst/>
          </a:prstGeom>
        </p:spPr>
      </p:pic>
      <p:pic>
        <p:nvPicPr>
          <p:cNvPr id="20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83394" y="1841668"/>
            <a:ext cx="201168" cy="201168"/>
          </a:xfrm>
          <a:prstGeom prst="rect">
            <a:avLst/>
          </a:prstGeom>
        </p:spPr>
      </p:pic>
      <p:pic>
        <p:nvPicPr>
          <p:cNvPr id="21" name="s_hat_F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6432" y="5845839"/>
            <a:ext cx="201168" cy="201168"/>
          </a:xfrm>
          <a:prstGeom prst="rect">
            <a:avLst/>
          </a:prstGeom>
        </p:spPr>
      </p:pic>
      <p:pic>
        <p:nvPicPr>
          <p:cNvPr id="22" name="s_hat_F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8854" y="5845839"/>
            <a:ext cx="201168" cy="201168"/>
          </a:xfrm>
          <a:prstGeom prst="rect">
            <a:avLst/>
          </a:prstGeom>
        </p:spPr>
      </p:pic>
      <p:pic>
        <p:nvPicPr>
          <p:cNvPr id="23" name="s_hat_F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94110" y="5847729"/>
            <a:ext cx="201168" cy="201168"/>
          </a:xfrm>
          <a:prstGeom prst="rect">
            <a:avLst/>
          </a:prstGeom>
        </p:spPr>
      </p:pic>
      <p:pic>
        <p:nvPicPr>
          <p:cNvPr id="24" name="s_hat_F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31986" y="5845839"/>
            <a:ext cx="201168" cy="201168"/>
          </a:xfrm>
          <a:prstGeom prst="rect">
            <a:avLst/>
          </a:prstGeom>
        </p:spPr>
      </p:pic>
      <p:pic>
        <p:nvPicPr>
          <p:cNvPr id="25" name="s_hat_F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83557" y="5845839"/>
            <a:ext cx="201168" cy="201168"/>
          </a:xfrm>
          <a:prstGeom prst="rect">
            <a:avLst/>
          </a:prstGeom>
        </p:spPr>
      </p:pic>
      <p:pic>
        <p:nvPicPr>
          <p:cNvPr id="27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40748" y="2177237"/>
            <a:ext cx="201168" cy="201168"/>
          </a:xfrm>
          <a:prstGeom prst="rect">
            <a:avLst/>
          </a:prstGeom>
        </p:spPr>
      </p:pic>
      <p:pic>
        <p:nvPicPr>
          <p:cNvPr id="28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8937" y="2398028"/>
            <a:ext cx="201168" cy="201168"/>
          </a:xfrm>
          <a:prstGeom prst="rect">
            <a:avLst/>
          </a:prstGeom>
        </p:spPr>
      </p:pic>
      <p:pic>
        <p:nvPicPr>
          <p:cNvPr id="29" name="s_hat_F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76218" y="5845839"/>
            <a:ext cx="201168" cy="201168"/>
          </a:xfrm>
          <a:prstGeom prst="rect">
            <a:avLst/>
          </a:prstGeom>
        </p:spPr>
      </p:pic>
      <p:pic>
        <p:nvPicPr>
          <p:cNvPr id="30" name="s_hat_F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59985" y="2895602"/>
            <a:ext cx="201168" cy="201168"/>
          </a:xfrm>
          <a:prstGeom prst="rect">
            <a:avLst/>
          </a:prstGeom>
        </p:spPr>
      </p:pic>
      <p:pic>
        <p:nvPicPr>
          <p:cNvPr id="32" name="s_hat_F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6577" y="3127410"/>
            <a:ext cx="201168" cy="2011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8073" y="935873"/>
            <a:ext cx="1368152" cy="17159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95028" y="3319980"/>
            <a:ext cx="201168" cy="181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2953916" y="3373168"/>
            <a:ext cx="1539289" cy="203530"/>
            <a:chOff x="-252536" y="3801733"/>
            <a:chExt cx="1539289" cy="203530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5"/>
            <a:stretch>
              <a:fillRect/>
            </a:stretch>
          </p:blipFill>
          <p:spPr>
            <a:xfrm>
              <a:off x="-252536" y="3861048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44" name="s_hat_F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27300" y="3804095"/>
              <a:ext cx="201168" cy="201168"/>
            </a:xfrm>
            <a:prstGeom prst="rect">
              <a:avLst/>
            </a:prstGeom>
          </p:spPr>
        </p:pic>
        <p:pic>
          <p:nvPicPr>
            <p:cNvPr id="45" name="s_hat_F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6789" y="3804095"/>
              <a:ext cx="201168" cy="201168"/>
            </a:xfrm>
            <a:prstGeom prst="rect">
              <a:avLst/>
            </a:prstGeom>
          </p:spPr>
        </p:pic>
        <p:pic>
          <p:nvPicPr>
            <p:cNvPr id="46" name="s_hat_F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7675" y="3802285"/>
              <a:ext cx="201168" cy="201168"/>
            </a:xfrm>
            <a:prstGeom prst="rect">
              <a:avLst/>
            </a:prstGeom>
          </p:spPr>
        </p:pic>
        <p:pic>
          <p:nvPicPr>
            <p:cNvPr id="47" name="s_hat_F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98561" y="3802285"/>
              <a:ext cx="201168" cy="201168"/>
            </a:xfrm>
            <a:prstGeom prst="rect">
              <a:avLst/>
            </a:prstGeom>
          </p:spPr>
        </p:pic>
        <p:pic>
          <p:nvPicPr>
            <p:cNvPr id="48" name="s_hat_F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85585" y="3801733"/>
              <a:ext cx="201168" cy="201168"/>
            </a:xfrm>
            <a:prstGeom prst="rect">
              <a:avLst/>
            </a:prstGeom>
          </p:spPr>
        </p:pic>
        <p:pic>
          <p:nvPicPr>
            <p:cNvPr id="49" name="s_hat_F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42073" y="3802285"/>
              <a:ext cx="201168" cy="201168"/>
            </a:xfrm>
            <a:prstGeom prst="rect">
              <a:avLst/>
            </a:prstGeom>
          </p:spPr>
        </p:pic>
      </p:grpSp>
      <p:pic>
        <p:nvPicPr>
          <p:cNvPr id="50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551" y="5845839"/>
            <a:ext cx="201168" cy="201168"/>
          </a:xfrm>
          <a:prstGeom prst="rect">
            <a:avLst/>
          </a:prstGeom>
        </p:spPr>
      </p:pic>
      <p:pic>
        <p:nvPicPr>
          <p:cNvPr id="51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00807" y="5845839"/>
            <a:ext cx="201168" cy="201168"/>
          </a:xfrm>
          <a:prstGeom prst="rect">
            <a:avLst/>
          </a:prstGeom>
        </p:spPr>
      </p:pic>
      <p:pic>
        <p:nvPicPr>
          <p:cNvPr id="52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65164" y="5845839"/>
            <a:ext cx="201168" cy="201168"/>
          </a:xfrm>
          <a:prstGeom prst="rect">
            <a:avLst/>
          </a:prstGeom>
        </p:spPr>
      </p:pic>
      <p:pic>
        <p:nvPicPr>
          <p:cNvPr id="53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04708" y="5845839"/>
            <a:ext cx="201168" cy="2011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26770" y="6071917"/>
            <a:ext cx="4856911" cy="16539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9" name="Group 68"/>
          <p:cNvGrpSpPr/>
          <p:nvPr/>
        </p:nvGrpSpPr>
        <p:grpSpPr>
          <a:xfrm>
            <a:off x="3309840" y="6057693"/>
            <a:ext cx="4356737" cy="181106"/>
            <a:chOff x="3321179" y="6087911"/>
            <a:chExt cx="4356737" cy="181106"/>
          </a:xfrm>
        </p:grpSpPr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36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80" name="TextBox 79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1978739" y="4293096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83" name="TextBox 82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</a:t>
              </a:r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speech  :</a:t>
              </a:r>
              <a:endParaRPr lang="en-US" sz="1400" dirty="0" smtClean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4" name="Picture 83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4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</a:t>
              </a:r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4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87" name="Oval 86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8" name="Oval 87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9" name="Oval 88"/>
          <p:cNvSpPr/>
          <p:nvPr/>
        </p:nvSpPr>
        <p:spPr>
          <a:xfrm>
            <a:off x="349790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0" name="Oval 89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6420104" y="3688768"/>
            <a:ext cx="326905" cy="104289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313225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3" name="Rectangle 92"/>
          <p:cNvSpPr/>
          <p:nvPr/>
        </p:nvSpPr>
        <p:spPr>
          <a:xfrm>
            <a:off x="4114266" y="3290298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36367" y="3102051"/>
            <a:ext cx="326905" cy="104289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9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TIMO@OKII9FVF81VBGRY9" val="6104"/>
  <p:tag name="DEFAULTDISPLAYSOURCE" val="\documentclass{article}&#10;\pagestyle{empty}&#10;\usepackage{tikz,amsmath, amssymb,bm,color}&#10;\usepackage[margin=0cm,nohead]{geometry}&#10;\usepackage[active,tightpage]{preview}&#10;\usepackage{pgfplots}&#10;\usetikzlibrary{shapes,arrows}&#10;\pgfplotsset{compat=1.12}&#10;% needed for BB&#10;\usetikzlibrary{calc}&#10;&#10;\begin{document}&#10;&#10;%% INSERT HERE %%&#10;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70.49118"/>
  <p:tag name="LATEXADDIN" val="\documentclass{article}&#10;\usepackage{amsmath}&#10;\pagestyle{empty}&#10;\begin{document}&#10;&#10;$\alpha$&#10;&#10;&#10;\end{document}"/>
  <p:tag name="IGUANATEXSIZE" val="20"/>
  <p:tag name="IGUANATEXCURSOR" val="88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68.99134"/>
  <p:tag name="LATEXADDIN" val="\documentclass{article}&#10;\usepackage{amsmath}&#10;\pagestyle{empty}&#10;\begin{document}&#10;&#10;$\beta$&#10;&#10;&#10;\end{document}"/>
  <p:tag name="IGUANATEXSIZE" val="20"/>
  <p:tag name="IGUANATEXCURSOR" val="87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Standarddesign">
  <a:themeElements>
    <a:clrScheme name="TUBS IfN Farben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2700" cap="flat">
          <a:solidFill>
            <a:schemeClr val="tx1"/>
          </a:solidFill>
          <a:round/>
          <a:tailEnd type="triangle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UBS IfN Farben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ADBF4D"/>
        </a:accent3>
        <a:accent4>
          <a:srgbClr val="FA6E00"/>
        </a:accent4>
        <a:accent5>
          <a:srgbClr val="407E97"/>
        </a:accent5>
        <a:accent6>
          <a:srgbClr val="98409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6249</TotalTime>
  <Words>433</Words>
  <Application>Microsoft Office PowerPoint</Application>
  <PresentationFormat>On-screen Show (4:3)</PresentationFormat>
  <Paragraphs>35</Paragraphs>
  <Slides>4</Slides>
  <Notes>4</Notes>
  <HiddenSlides>0</HiddenSlides>
  <MMClips>46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Times New Roman</vt:lpstr>
      <vt:lpstr>Wingdings</vt:lpstr>
      <vt:lpstr>Standarddesign</vt:lpstr>
      <vt:lpstr>Audio Demos to the Paper  Components Loss for Neural Networks  in Mask-Based Speech Enhancement</vt:lpstr>
      <vt:lpstr>1 Introduction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Timo</dc:creator>
  <cp:lastModifiedBy>Ziyi Xu</cp:lastModifiedBy>
  <cp:revision>1290</cp:revision>
  <cp:lastPrinted>2019-09-10T08:22:11Z</cp:lastPrinted>
  <dcterms:created xsi:type="dcterms:W3CDTF">2015-11-29T14:23:31Z</dcterms:created>
  <dcterms:modified xsi:type="dcterms:W3CDTF">2019-09-10T09:58:21Z</dcterms:modified>
</cp:coreProperties>
</file>

<file path=docProps/thumbnail.jpeg>
</file>